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77" r:id="rId2"/>
  </p:sldMasterIdLst>
  <p:notesMasterIdLst>
    <p:notesMasterId r:id="rId20"/>
  </p:notesMasterIdLst>
  <p:sldIdLst>
    <p:sldId id="256" r:id="rId3"/>
    <p:sldId id="374" r:id="rId4"/>
    <p:sldId id="274" r:id="rId5"/>
    <p:sldId id="372" r:id="rId6"/>
    <p:sldId id="361" r:id="rId7"/>
    <p:sldId id="363" r:id="rId8"/>
    <p:sldId id="370" r:id="rId9"/>
    <p:sldId id="371" r:id="rId10"/>
    <p:sldId id="373" r:id="rId11"/>
    <p:sldId id="364" r:id="rId12"/>
    <p:sldId id="365" r:id="rId13"/>
    <p:sldId id="366" r:id="rId14"/>
    <p:sldId id="367" r:id="rId15"/>
    <p:sldId id="368" r:id="rId16"/>
    <p:sldId id="369" r:id="rId17"/>
    <p:sldId id="334" r:id="rId18"/>
    <p:sldId id="325" r:id="rId1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99"/>
    <a:srgbClr val="FFFFFF"/>
    <a:srgbClr val="000066"/>
    <a:srgbClr val="BDE4FF"/>
    <a:srgbClr val="33CC33"/>
    <a:srgbClr val="FF0000"/>
    <a:srgbClr val="FF3300"/>
    <a:srgbClr val="BFC5C8"/>
    <a:srgbClr val="887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0971" autoAdjust="0"/>
  </p:normalViewPr>
  <p:slideViewPr>
    <p:cSldViewPr>
      <p:cViewPr>
        <p:scale>
          <a:sx n="110" d="100"/>
          <a:sy n="110" d="100"/>
        </p:scale>
        <p:origin x="-1698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28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41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4941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0824"/>
            <a:ext cx="4984750" cy="4442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66"/>
            <a:ext cx="2946400" cy="4941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066"/>
            <a:ext cx="2946400" cy="4941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  <a:cs typeface="+mn-cs"/>
              </a:defRPr>
            </a:lvl1pPr>
          </a:lstStyle>
          <a:p>
            <a:pPr>
              <a:defRPr/>
            </a:pPr>
            <a:fld id="{8AF0DC94-B7FF-449D-9335-2C49820EDB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98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F0DC94-B7FF-449D-9335-2C49820EDB1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39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Macintosh%20HD:Users:bess:Library:Mail%20Downloads: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Macintosh%20HD:Users:bess:Library:Mail%20Downloads:" TargetMode="Externa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6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17" r:id="rId11"/>
    <p:sldLayoutId id="2147483706" r:id="rId12"/>
    <p:sldLayoutId id="2147483705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rgbClr val="000000"/>
              </a:solidFill>
              <a:latin typeface="Times" pitchFamily="-3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ente.pedersen@eco.cept.org" TargetMode="External"/><Relationship Id="rId2" Type="http://schemas.openxmlformats.org/officeDocument/2006/relationships/hyperlink" Target="mailto:thomas.weber@eco.cept.org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pt.org/eco/eco-tools-and-services/efis-eco-frequency-information-system" TargetMode="External"/><Relationship Id="rId2" Type="http://schemas.openxmlformats.org/officeDocument/2006/relationships/hyperlink" Target="http://www.efis.dk/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ecodocdb.d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79512" y="2420888"/>
            <a:ext cx="8197850" cy="990600"/>
          </a:xfrm>
        </p:spPr>
        <p:txBody>
          <a:bodyPr/>
          <a:lstStyle/>
          <a:p>
            <a:pPr eaLnBrk="1" hangingPunct="1"/>
            <a:r>
              <a:rPr lang="en-GB" dirty="0" smtClean="0"/>
              <a:t>ECO Frequency Information System (EFIS) </a:t>
            </a:r>
            <a:br>
              <a:rPr lang="en-GB" dirty="0" smtClean="0"/>
            </a:br>
            <a:r>
              <a:rPr lang="en-GB" dirty="0" smtClean="0"/>
              <a:t>Overview</a:t>
            </a:r>
          </a:p>
        </p:txBody>
      </p:sp>
      <p:sp>
        <p:nvSpPr>
          <p:cNvPr id="4301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212976"/>
            <a:ext cx="9036496" cy="381000"/>
          </a:xfrm>
        </p:spPr>
        <p:txBody>
          <a:bodyPr/>
          <a:lstStyle/>
          <a:p>
            <a:pPr eaLnBrk="1" hangingPunct="1"/>
            <a:r>
              <a:rPr lang="en-GB" b="1" dirty="0"/>
              <a:t>CEPT Workshop on European Spectrum Management and Numbering</a:t>
            </a:r>
          </a:p>
          <a:p>
            <a:pPr eaLnBrk="1" hangingPunct="1"/>
            <a:r>
              <a:rPr lang="en-GB" b="1" dirty="0"/>
              <a:t>4</a:t>
            </a:r>
            <a:r>
              <a:rPr lang="en-GB" b="1" baseline="30000" dirty="0"/>
              <a:t>th</a:t>
            </a:r>
            <a:r>
              <a:rPr lang="en-GB" b="1" dirty="0"/>
              <a:t> June 2014</a:t>
            </a:r>
            <a:endParaRPr lang="da-D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3082" y="830483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RoU for 44 countries in all ECS </a:t>
            </a:r>
            <a:r>
              <a:rPr lang="da-DK" dirty="0" smtClean="0"/>
              <a:t>frequency </a:t>
            </a:r>
            <a:r>
              <a:rPr lang="da-DK" dirty="0" smtClean="0"/>
              <a:t>ranges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08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" y="116632"/>
            <a:ext cx="9121975" cy="587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1560" y="620688"/>
            <a:ext cx="62135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You can get the questionnaire summaries, </a:t>
            </a:r>
          </a:p>
          <a:p>
            <a:r>
              <a:rPr lang="da-DK" dirty="0" smtClean="0"/>
              <a:t>also linked to applications and frequency ranges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72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9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10850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4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6429" y="779593"/>
            <a:ext cx="5339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You can find the detailed implementation </a:t>
            </a:r>
          </a:p>
          <a:p>
            <a:r>
              <a:rPr lang="da-DK" dirty="0" smtClean="0"/>
              <a:t>information incl. National restrictions</a:t>
            </a:r>
          </a:p>
        </p:txBody>
      </p:sp>
    </p:spTree>
    <p:extLst>
      <p:ext uri="{BB962C8B-B14F-4D97-AF65-F5344CB8AC3E}">
        <p14:creationId xmlns:p14="http://schemas.microsoft.com/office/powerpoint/2010/main" val="22757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16632"/>
            <a:ext cx="914400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445764"/>
            <a:ext cx="6718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You can get via SRD in EFIS all related information, </a:t>
            </a:r>
          </a:p>
          <a:p>
            <a:r>
              <a:rPr lang="da-DK" dirty="0" smtClean="0"/>
              <a:t>here for example the related ECC Decisions)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17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EFIS contacts in ECO</a:t>
            </a:r>
            <a:endParaRPr lang="en-GB" dirty="0" smtClean="0"/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a-DK" kern="0" smtClean="0"/>
              <a:t>EFIS contacts in ECO</a:t>
            </a:r>
            <a:endParaRPr lang="en-GB" kern="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179388" y="4153694"/>
            <a:ext cx="8496300" cy="2875756"/>
            <a:chOff x="179388" y="4153694"/>
            <a:chExt cx="8496300" cy="2875756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435600" y="4187180"/>
              <a:ext cx="3240088" cy="15367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Thomas Weber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Spectrum Management</a:t>
              </a:r>
              <a:br>
                <a:rPr lang="en-US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hlinkClick r:id="rId2"/>
                </a:rPr>
                <a:t>thomas.weber@eco.cept.org</a:t>
              </a:r>
              <a:endParaRPr lang="en-US" sz="14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de-DE" sz="14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Tel: +45 33 89 63 </a:t>
              </a:r>
              <a:r>
                <a:rPr lang="de-DE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12</a:t>
              </a:r>
              <a:endParaRPr lang="en-US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endParaRPr lang="en-US" sz="14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195513" y="4153694"/>
              <a:ext cx="3529012" cy="12772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Bente Pedersen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hlinkClick r:id="rId3"/>
                </a:rPr>
                <a:t>Bente.pedersen@eco.cept.org</a:t>
              </a:r>
              <a:endParaRPr lang="en-US" sz="14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Tel: </a:t>
              </a:r>
              <a:r>
                <a:rPr lang="de-DE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+</a:t>
              </a:r>
              <a:r>
                <a:rPr lang="de-DE" sz="14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45 33 89 63 </a:t>
              </a:r>
              <a:r>
                <a:rPr lang="de-DE" sz="14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11</a:t>
              </a:r>
              <a:endParaRPr lang="en-US" sz="14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0" hangingPunct="0">
                <a:spcBef>
                  <a:spcPct val="50000"/>
                </a:spcBef>
                <a:defRPr/>
              </a:pPr>
              <a:endParaRPr lang="en-US" sz="14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79388" y="5478463"/>
              <a:ext cx="7056437" cy="155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12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ECO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1200" dirty="0" err="1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Nyropsgade</a:t>
              </a:r>
              <a:r>
                <a:rPr lang="en-US" sz="1200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37, 1302 </a:t>
              </a:r>
              <a:r>
                <a:rPr lang="en-US" sz="12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Copenhagen, Denmark</a:t>
              </a:r>
              <a:br>
                <a:rPr lang="en-US" sz="12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sz="12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Tel: +45 33 89 63 00</a:t>
              </a:r>
              <a:br>
                <a:rPr lang="en-US" sz="12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US" sz="12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Fax: +45 33 89 63 30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1200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eco@eco.cept.org</a:t>
              </a:r>
            </a:p>
            <a:p>
              <a:pPr eaLnBrk="0" hangingPunct="0">
                <a:spcBef>
                  <a:spcPct val="50000"/>
                </a:spcBef>
                <a:defRPr/>
              </a:pPr>
              <a:endParaRPr lang="en-US" sz="1200" b="1" dirty="0">
                <a:solidFill>
                  <a:srgbClr val="000066"/>
                </a:solidFill>
                <a:latin typeface="Times" pitchFamily="18" charset="0"/>
                <a:cs typeface="+mn-cs"/>
              </a:endParaRPr>
            </a:p>
          </p:txBody>
        </p:sp>
      </p:grpSp>
      <p:pic>
        <p:nvPicPr>
          <p:cNvPr id="14" name="Picture 2" descr="R:\Annual report 2012\ECO staff photos\Thom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1349470" cy="1908000"/>
          </a:xfrm>
          <a:prstGeom prst="rect">
            <a:avLst/>
          </a:prstGeom>
          <a:noFill/>
          <a:ln>
            <a:solidFill>
              <a:srgbClr val="33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98" y="2245246"/>
            <a:ext cx="1296000" cy="182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99456"/>
            <a:ext cx="7543800" cy="533400"/>
          </a:xfrm>
        </p:spPr>
        <p:txBody>
          <a:bodyPr/>
          <a:lstStyle/>
          <a:p>
            <a:pPr algn="ctr"/>
            <a:r>
              <a:rPr lang="da-DK" dirty="0"/>
              <a:t>Sources of information/relevant </a:t>
            </a:r>
            <a:r>
              <a:rPr lang="da-DK" dirty="0" smtClean="0"/>
              <a:t>documents for detailed guidance/information on EFIS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11" name="Rectangle 10"/>
          <p:cNvSpPr/>
          <p:nvPr/>
        </p:nvSpPr>
        <p:spPr>
          <a:xfrm>
            <a:off x="179512" y="2132856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>
                <a:solidFill>
                  <a:schemeClr val="accent2"/>
                </a:solidFill>
                <a:hlinkClick r:id="rId2"/>
              </a:rPr>
              <a:t>www.efis.dk</a:t>
            </a:r>
            <a:r>
              <a:rPr lang="da-DK" sz="1600" dirty="0" smtClean="0">
                <a:solidFill>
                  <a:schemeClr val="accent2"/>
                </a:solidFill>
              </a:rPr>
              <a:t>    and    </a:t>
            </a:r>
            <a:r>
              <a:rPr lang="da-DK" sz="1600" dirty="0" smtClean="0">
                <a:solidFill>
                  <a:schemeClr val="accent2"/>
                </a:solidFill>
                <a:hlinkClick r:id="rId3"/>
              </a:rPr>
              <a:t>EFIS website page</a:t>
            </a:r>
            <a:r>
              <a:rPr lang="da-DK" sz="1600" dirty="0" smtClean="0">
                <a:solidFill>
                  <a:schemeClr val="accent2"/>
                </a:solidFill>
              </a:rPr>
              <a:t>  and  </a:t>
            </a:r>
            <a:r>
              <a:rPr lang="da-DK" sz="1600" dirty="0" smtClean="0">
                <a:solidFill>
                  <a:schemeClr val="accent2"/>
                </a:solidFill>
                <a:hlinkClick r:id="rId4"/>
              </a:rPr>
              <a:t>www.ecodocdb.dk</a:t>
            </a:r>
            <a:r>
              <a:rPr lang="da-DK" sz="1600" dirty="0" smtClean="0">
                <a:solidFill>
                  <a:schemeClr val="accent2"/>
                </a:solidFill>
              </a:rPr>
              <a:t>  (all documents are available here)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1600" dirty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u="sng" dirty="0" smtClean="0">
                <a:solidFill>
                  <a:schemeClr val="accent2"/>
                </a:solidFill>
              </a:rPr>
              <a:t>ECC Report 180 </a:t>
            </a:r>
            <a:r>
              <a:rPr lang="da-DK" sz="1600" dirty="0" smtClean="0">
                <a:solidFill>
                  <a:schemeClr val="accent2"/>
                </a:solidFill>
              </a:rPr>
              <a:t>on guidance on the interpretation of requirements in ECC/DEC/(01)03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1600" dirty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u="sng" dirty="0" smtClean="0">
                <a:solidFill>
                  <a:schemeClr val="accent2"/>
                </a:solidFill>
              </a:rPr>
              <a:t>ECC/DEC</a:t>
            </a:r>
            <a:r>
              <a:rPr lang="da-DK" sz="1600" u="sng" dirty="0">
                <a:solidFill>
                  <a:schemeClr val="accent2"/>
                </a:solidFill>
              </a:rPr>
              <a:t>/(01)03</a:t>
            </a:r>
            <a:r>
              <a:rPr lang="da-DK" sz="1600" dirty="0">
                <a:solidFill>
                  <a:schemeClr val="accent2"/>
                </a:solidFill>
              </a:rPr>
              <a:t> </a:t>
            </a:r>
            <a:r>
              <a:rPr lang="da-DK" sz="1600" dirty="0" smtClean="0">
                <a:solidFill>
                  <a:schemeClr val="accent2"/>
                </a:solidFill>
              </a:rPr>
              <a:t> on EFIS (current version February 2013)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a-DK" sz="1600" dirty="0" smtClean="0">
                <a:solidFill>
                  <a:schemeClr val="accent2"/>
                </a:solidFill>
              </a:rPr>
              <a:t>List of searchable allocations (Annex 1) is updated as required (after a WRC)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a-DK" sz="1600" dirty="0" smtClean="0">
                <a:solidFill>
                  <a:schemeClr val="accent2"/>
                </a:solidFill>
              </a:rPr>
              <a:t>List of searchable applications (Annex 2) is updated as required (EFIS/MG proposes changes to WGFM)</a:t>
            </a:r>
          </a:p>
          <a:p>
            <a:pPr marL="285750" indent="-285750">
              <a:buFont typeface="Arial" pitchFamily="34" charset="0"/>
              <a:buChar char="•"/>
            </a:pPr>
            <a:endParaRPr lang="da-DK" sz="16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What is EFIS – A first overview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2204864"/>
            <a:ext cx="8640960" cy="45363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da-DK" sz="1600" kern="0" dirty="0" smtClean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kern="0" dirty="0">
                <a:solidFill>
                  <a:srgbClr val="333399"/>
                </a:solidFill>
              </a:rPr>
              <a:t>Frequency information system  that should show the actual spectrum use in CEPT countries – Mandated by EC (EC Decision for EFIS &amp; Spectrum Inventory (Radio Spectrum Policy </a:t>
            </a:r>
            <a:r>
              <a:rPr lang="en-US" sz="2400" kern="0" dirty="0" err="1">
                <a:solidFill>
                  <a:srgbClr val="333399"/>
                </a:solidFill>
              </a:rPr>
              <a:t>Programme</a:t>
            </a:r>
            <a:r>
              <a:rPr lang="en-US" sz="2400" kern="0" dirty="0" smtClean="0">
                <a:solidFill>
                  <a:srgbClr val="333399"/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en-US" sz="2400" kern="0" dirty="0" smtClean="0">
                <a:solidFill>
                  <a:srgbClr val="333399"/>
                </a:solidFill>
              </a:rPr>
              <a:t>Created in 2001 and administered </a:t>
            </a:r>
            <a:r>
              <a:rPr lang="en-US" sz="2400" kern="0" dirty="0">
                <a:solidFill>
                  <a:srgbClr val="333399"/>
                </a:solidFill>
              </a:rPr>
              <a:t>by </a:t>
            </a:r>
            <a:r>
              <a:rPr lang="en-US" sz="2400" kern="0" dirty="0" smtClean="0">
                <a:solidFill>
                  <a:srgbClr val="333399"/>
                </a:solidFill>
              </a:rPr>
              <a:t>ECO</a:t>
            </a:r>
          </a:p>
          <a:p>
            <a:pPr>
              <a:buClr>
                <a:srgbClr val="FF0000"/>
              </a:buClr>
            </a:pPr>
            <a:r>
              <a:rPr lang="da-DK" sz="2400" kern="0" dirty="0">
                <a:solidFill>
                  <a:srgbClr val="333399"/>
                </a:solidFill>
              </a:rPr>
              <a:t>National information uploaded by the CEPT </a:t>
            </a:r>
            <a:r>
              <a:rPr lang="da-DK" sz="2400" kern="0" dirty="0" smtClean="0">
                <a:solidFill>
                  <a:srgbClr val="333399"/>
                </a:solidFill>
              </a:rPr>
              <a:t>administrations</a:t>
            </a:r>
          </a:p>
          <a:p>
            <a:pPr>
              <a:buClr>
                <a:srgbClr val="FF0000"/>
              </a:buClr>
            </a:pPr>
            <a:r>
              <a:rPr lang="en-US" sz="2400" kern="0" dirty="0">
                <a:solidFill>
                  <a:srgbClr val="333399"/>
                </a:solidFill>
              </a:rPr>
              <a:t>European Common Allocation Table and ITU Region 1 Allocations uploaded by </a:t>
            </a:r>
            <a:r>
              <a:rPr lang="en-US" sz="2400" kern="0" dirty="0" smtClean="0">
                <a:solidFill>
                  <a:srgbClr val="333399"/>
                </a:solidFill>
              </a:rPr>
              <a:t>ECO</a:t>
            </a:r>
            <a:endParaRPr lang="da-DK" sz="2400" kern="0" dirty="0" smtClean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endParaRPr lang="en-US" sz="2400" kern="0" dirty="0">
              <a:solidFill>
                <a:srgbClr val="333399"/>
              </a:solidFill>
            </a:endParaRPr>
          </a:p>
          <a:p>
            <a:pPr lvl="0">
              <a:buClr>
                <a:srgbClr val="FF0000"/>
              </a:buClr>
            </a:pPr>
            <a:endParaRPr lang="en-GB" sz="2400" kern="0" dirty="0">
              <a:solidFill>
                <a:srgbClr val="333399"/>
              </a:solidFill>
            </a:endParaRPr>
          </a:p>
          <a:p>
            <a:endParaRPr lang="en-US" sz="1400" kern="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3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&amp; general info</a:t>
            </a:r>
            <a:endParaRPr lang="en-US" dirty="0" smtClean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8640960" cy="4536330"/>
          </a:xfrm>
        </p:spPr>
        <p:txBody>
          <a:bodyPr/>
          <a:lstStyle/>
          <a:p>
            <a:pPr marL="0" indent="0">
              <a:buNone/>
            </a:pPr>
            <a:r>
              <a:rPr lang="en-US" sz="1400" u="sng" dirty="0" smtClean="0">
                <a:solidFill>
                  <a:schemeClr val="accent2"/>
                </a:solidFill>
              </a:rPr>
              <a:t>Tables/accounts available in EFIS</a:t>
            </a:r>
            <a:r>
              <a:rPr lang="en-US" sz="1400" dirty="0" smtClean="0">
                <a:solidFill>
                  <a:schemeClr val="accent2"/>
                </a:solidFill>
              </a:rPr>
              <a:t>: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accent2"/>
              </a:solidFill>
            </a:endParaRPr>
          </a:p>
          <a:p>
            <a:r>
              <a:rPr lang="en-US" sz="1400" dirty="0" smtClean="0">
                <a:solidFill>
                  <a:schemeClr val="accent2"/>
                </a:solidFill>
              </a:rPr>
              <a:t>44 countries, including all </a:t>
            </a:r>
            <a:r>
              <a:rPr lang="en-US" sz="1400" dirty="0" smtClean="0">
                <a:solidFill>
                  <a:schemeClr val="accent2"/>
                </a:solidFill>
              </a:rPr>
              <a:t>28 EU </a:t>
            </a:r>
            <a:r>
              <a:rPr lang="en-US" sz="1400" dirty="0" smtClean="0">
                <a:solidFill>
                  <a:schemeClr val="accent2"/>
                </a:solidFill>
              </a:rPr>
              <a:t>Member States </a:t>
            </a:r>
            <a:r>
              <a:rPr lang="en-US" sz="1400" dirty="0" smtClean="0">
                <a:solidFill>
                  <a:srgbClr val="FF0000"/>
                </a:solidFill>
              </a:rPr>
              <a:t>(Administrations upload their information)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chemeClr val="accent2"/>
                </a:solidFill>
              </a:rPr>
              <a:t>ITU-R Region 1 Table</a:t>
            </a:r>
          </a:p>
          <a:p>
            <a:r>
              <a:rPr lang="en-US" sz="1400" dirty="0" smtClean="0">
                <a:solidFill>
                  <a:schemeClr val="accent2"/>
                </a:solidFill>
              </a:rPr>
              <a:t>European Common Allocation (ECA) Table </a:t>
            </a:r>
          </a:p>
          <a:p>
            <a:r>
              <a:rPr lang="en-US" sz="1400" dirty="0" smtClean="0">
                <a:solidFill>
                  <a:schemeClr val="accent2"/>
                </a:solidFill>
              </a:rPr>
              <a:t>TCAM table (R&amp;TTE  </a:t>
            </a:r>
            <a:r>
              <a:rPr lang="da-DK" sz="1400" dirty="0" smtClean="0">
                <a:solidFill>
                  <a:schemeClr val="accent2"/>
                </a:solidFill>
              </a:rPr>
              <a:t>equipment </a:t>
            </a:r>
            <a:r>
              <a:rPr lang="da-DK" sz="1400" dirty="0">
                <a:solidFill>
                  <a:schemeClr val="accent2"/>
                </a:solidFill>
              </a:rPr>
              <a:t>subclasses 1 and </a:t>
            </a:r>
            <a:r>
              <a:rPr lang="da-DK" sz="1400" dirty="0" smtClean="0">
                <a:solidFill>
                  <a:schemeClr val="accent2"/>
                </a:solidFill>
              </a:rPr>
              <a:t>2 information, searchable by frequencies </a:t>
            </a:r>
            <a:r>
              <a:rPr lang="da-DK" sz="1400" dirty="0">
                <a:solidFill>
                  <a:schemeClr val="accent2"/>
                </a:solidFill>
              </a:rPr>
              <a:t>and/or </a:t>
            </a:r>
            <a:r>
              <a:rPr lang="da-DK" sz="1400" dirty="0" smtClean="0">
                <a:solidFill>
                  <a:schemeClr val="accent2"/>
                </a:solidFill>
              </a:rPr>
              <a:t>applications</a:t>
            </a:r>
            <a:r>
              <a:rPr lang="da-DK" sz="1400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400" u="sng" dirty="0" smtClean="0">
                <a:solidFill>
                  <a:schemeClr val="accent2"/>
                </a:solidFill>
              </a:rPr>
              <a:t>Data types in EFIS</a:t>
            </a:r>
            <a:r>
              <a:rPr lang="en-US" sz="1400" dirty="0" smtClean="0">
                <a:solidFill>
                  <a:schemeClr val="accent2"/>
                </a:solidFill>
              </a:rPr>
              <a:t>:</a:t>
            </a:r>
            <a:br>
              <a:rPr lang="en-US" sz="1400" dirty="0" smtClean="0">
                <a:solidFill>
                  <a:schemeClr val="accent2"/>
                </a:solidFill>
              </a:rPr>
            </a:br>
            <a:r>
              <a:rPr lang="en-US" sz="1400" dirty="0" smtClean="0">
                <a:solidFill>
                  <a:schemeClr val="accent2"/>
                </a:solidFill>
              </a:rPr>
              <a:t>Allocations  </a:t>
            </a:r>
            <a:r>
              <a:rPr lang="en-US" sz="1400" dirty="0" smtClean="0">
                <a:solidFill>
                  <a:srgbClr val="FF0000"/>
                </a:solidFill>
              </a:rPr>
              <a:t>- this is basically all the National Tables of Frequency Allocations, ECA and ITU Region 1</a:t>
            </a:r>
          </a:p>
          <a:p>
            <a:pP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</a:rPr>
              <a:t>Applications – </a:t>
            </a:r>
            <a:r>
              <a:rPr lang="en-US" sz="1400" dirty="0" smtClean="0">
                <a:solidFill>
                  <a:srgbClr val="FF0000"/>
                </a:solidFill>
              </a:rPr>
              <a:t>ECA and national frequency </a:t>
            </a:r>
            <a:r>
              <a:rPr lang="en-GB" sz="1400" dirty="0" smtClean="0">
                <a:solidFill>
                  <a:srgbClr val="FF0000"/>
                </a:solidFill>
              </a:rPr>
              <a:t>utilisation(applications) planning – more details than allocations</a:t>
            </a:r>
          </a:p>
          <a:p>
            <a:pP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</a:rPr>
              <a:t>Radio </a:t>
            </a:r>
            <a:r>
              <a:rPr lang="en-US" sz="1400" dirty="0" smtClean="0">
                <a:solidFill>
                  <a:schemeClr val="accent2"/>
                </a:solidFill>
              </a:rPr>
              <a:t>interfaces </a:t>
            </a:r>
            <a:r>
              <a:rPr lang="en-US" sz="1400" dirty="0" smtClean="0">
                <a:solidFill>
                  <a:srgbClr val="FF0000"/>
                </a:solidFill>
              </a:rPr>
              <a:t>(national radio interfaces and  radio interface templates for ECC Decisions)</a:t>
            </a:r>
          </a:p>
          <a:p>
            <a:pP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</a:rPr>
              <a:t>Documents </a:t>
            </a:r>
            <a:r>
              <a:rPr lang="en-US" sz="1400" dirty="0" smtClean="0">
                <a:solidFill>
                  <a:srgbClr val="FF0000"/>
                </a:solidFill>
              </a:rPr>
              <a:t>(regulatory -  Decisions /Recommendations)  and non-regulatory (Reports, e.g. CEPT, ECC, questionnaire summaries etc.)</a:t>
            </a:r>
          </a:p>
          <a:p>
            <a:pP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</a:rPr>
              <a:t>Right of use info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accent2"/>
                </a:solidFill>
              </a:rPr>
              <a:t>All </a:t>
            </a:r>
            <a:r>
              <a:rPr lang="en-US" sz="1400" dirty="0" smtClean="0">
                <a:solidFill>
                  <a:schemeClr val="accent2"/>
                </a:solidFill>
              </a:rPr>
              <a:t>data types are searchable and types 1 – 3 are comparable 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accent2"/>
                </a:solidFill>
              </a:rPr>
              <a:t>for national as well as ECA and ITU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144000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3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Recent </a:t>
            </a:r>
            <a:r>
              <a:rPr lang="da-DK" dirty="0" smtClean="0"/>
              <a:t>features </a:t>
            </a:r>
            <a:endParaRPr lang="da-DK" dirty="0"/>
          </a:p>
        </p:txBody>
      </p:sp>
      <p:sp>
        <p:nvSpPr>
          <p:cNvPr id="4" name="Rectangle 3"/>
          <p:cNvSpPr/>
          <p:nvPr/>
        </p:nvSpPr>
        <p:spPr>
          <a:xfrm>
            <a:off x="323528" y="2132856"/>
            <a:ext cx="8748464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200150" lvl="2" indent="-285750">
              <a:buFont typeface="Arial" charset="0"/>
              <a:buChar char="•"/>
            </a:pPr>
            <a:endParaRPr lang="en-US" sz="1400" dirty="0" smtClean="0">
              <a:solidFill>
                <a:schemeClr val="accent2"/>
              </a:solidFill>
            </a:endParaRPr>
          </a:p>
          <a:p>
            <a:pPr marL="1200150" lvl="2" indent="-285750">
              <a:buFont typeface="Arial" charset="0"/>
              <a:buChar char="•"/>
            </a:pPr>
            <a:endParaRPr lang="en-US" sz="1400" dirty="0">
              <a:solidFill>
                <a:schemeClr val="accent2"/>
              </a:solidFill>
            </a:endParaRPr>
          </a:p>
          <a:p>
            <a:pPr marL="1200150" lvl="2" indent="-285750">
              <a:buFont typeface="Arial" charset="0"/>
              <a:buChar char="•"/>
            </a:pPr>
            <a:r>
              <a:rPr lang="en-US" sz="1800" b="1" dirty="0" err="1" smtClean="0">
                <a:solidFill>
                  <a:schemeClr val="accent2"/>
                </a:solidFill>
              </a:rPr>
              <a:t>Visualisation</a:t>
            </a:r>
            <a:r>
              <a:rPr lang="en-US" sz="1800" b="1" dirty="0" smtClean="0">
                <a:solidFill>
                  <a:schemeClr val="accent2"/>
                </a:solidFill>
              </a:rPr>
              <a:t> of allocations and applications (2 options: table search or graphical search)</a:t>
            </a:r>
          </a:p>
          <a:p>
            <a:pPr marL="1200150" lvl="2" indent="-285750">
              <a:buFont typeface="Arial" charset="0"/>
              <a:buChar char="•"/>
            </a:pPr>
            <a:endParaRPr lang="en-US" sz="1800" dirty="0">
              <a:solidFill>
                <a:schemeClr val="accent2"/>
              </a:solidFill>
            </a:endParaRPr>
          </a:p>
          <a:p>
            <a:pPr marL="1200150" lvl="2" indent="-285750">
              <a:buFont typeface="Arial" charset="0"/>
              <a:buChar char="•"/>
            </a:pPr>
            <a:r>
              <a:rPr lang="en-GB" sz="1800" b="1" dirty="0" smtClean="0">
                <a:solidFill>
                  <a:schemeClr val="accent2"/>
                </a:solidFill>
              </a:rPr>
              <a:t>Questionnaires overview</a:t>
            </a:r>
          </a:p>
          <a:p>
            <a:pPr marL="1200150" lvl="2" indent="-285750">
              <a:buFont typeface="Arial" charset="0"/>
              <a:buChar char="•"/>
            </a:pPr>
            <a:endParaRPr lang="en-GB" sz="1800" b="1" dirty="0">
              <a:solidFill>
                <a:schemeClr val="accent2"/>
              </a:solidFill>
            </a:endParaRPr>
          </a:p>
          <a:p>
            <a:pPr marL="1200150" lvl="2" indent="-285750">
              <a:buFont typeface="Arial" charset="0"/>
              <a:buChar char="•"/>
            </a:pPr>
            <a:r>
              <a:rPr lang="en-GB" sz="1800" b="1" dirty="0" smtClean="0">
                <a:solidFill>
                  <a:schemeClr val="accent2"/>
                </a:solidFill>
              </a:rPr>
              <a:t>Electronic Communication Services (ECS) bands </a:t>
            </a:r>
            <a:r>
              <a:rPr lang="en-GB" sz="1800" b="1" dirty="0" smtClean="0">
                <a:solidFill>
                  <a:schemeClr val="accent2"/>
                </a:solidFill>
              </a:rPr>
              <a:t>– Rights of use (</a:t>
            </a:r>
            <a:r>
              <a:rPr lang="en-GB" sz="1800" b="1" dirty="0" smtClean="0">
                <a:solidFill>
                  <a:schemeClr val="accent2"/>
                </a:solidFill>
              </a:rPr>
              <a:t>ECO </a:t>
            </a:r>
            <a:r>
              <a:rPr lang="en-GB" sz="1800" b="1" dirty="0" smtClean="0">
                <a:solidFill>
                  <a:schemeClr val="accent2"/>
                </a:solidFill>
              </a:rPr>
              <a:t>Report 03 information)</a:t>
            </a:r>
          </a:p>
          <a:p>
            <a:pPr marL="1200150" lvl="2" indent="-285750">
              <a:buFont typeface="Arial" charset="0"/>
              <a:buChar char="•"/>
            </a:pPr>
            <a:endParaRPr lang="en-GB" sz="1800" b="1" dirty="0">
              <a:solidFill>
                <a:schemeClr val="accent2"/>
              </a:solidFill>
            </a:endParaRPr>
          </a:p>
          <a:p>
            <a:pPr marL="1200150" lvl="2" indent="-285750">
              <a:buFont typeface="Arial" charset="0"/>
              <a:buChar char="•"/>
            </a:pPr>
            <a:r>
              <a:rPr lang="en-GB" sz="1800" b="1" dirty="0" smtClean="0">
                <a:solidFill>
                  <a:schemeClr val="accent2"/>
                </a:solidFill>
              </a:rPr>
              <a:t>ERC/REC 70-03 </a:t>
            </a:r>
            <a:r>
              <a:rPr lang="en-GB" sz="1800" b="1" dirty="0" smtClean="0">
                <a:solidFill>
                  <a:schemeClr val="accent2"/>
                </a:solidFill>
              </a:rPr>
              <a:t>information for Short Range Devices (SRD)</a:t>
            </a:r>
          </a:p>
          <a:p>
            <a:pPr lvl="3"/>
            <a:endParaRPr lang="da-DK" sz="1800" dirty="0" smtClean="0">
              <a:solidFill>
                <a:schemeClr val="accent2"/>
              </a:solidFill>
            </a:endParaRPr>
          </a:p>
          <a:p>
            <a:pPr lvl="3"/>
            <a:endParaRPr lang="da-DK" sz="1800" dirty="0">
              <a:solidFill>
                <a:schemeClr val="accent2"/>
              </a:solidFill>
            </a:endParaRPr>
          </a:p>
          <a:p>
            <a:pPr marL="1200150" lvl="2" indent="-285750">
              <a:buFont typeface="Arial" charset="0"/>
              <a:buChar char="•"/>
            </a:pP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656"/>
            <a:ext cx="914400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589240"/>
            <a:ext cx="25058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New EFIS Design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99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41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949280"/>
            <a:ext cx="7654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Also a graphical visualisation of allocations and applications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95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805264"/>
            <a:ext cx="7662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You can compare graphically </a:t>
            </a:r>
            <a:r>
              <a:rPr lang="da-DK" dirty="0" smtClean="0"/>
              <a:t>the </a:t>
            </a:r>
            <a:r>
              <a:rPr lang="da-DK" dirty="0" smtClean="0"/>
              <a:t>allocations or applications </a:t>
            </a:r>
          </a:p>
          <a:p>
            <a:r>
              <a:rPr lang="da-DK" dirty="0" smtClean="0"/>
              <a:t>of two or more countries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27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820472" cy="571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92" y="5661248"/>
            <a:ext cx="86020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You can zoom, scroll, export picture/ table information, select </a:t>
            </a:r>
          </a:p>
          <a:p>
            <a:r>
              <a:rPr lang="da-DK" dirty="0" smtClean="0"/>
              <a:t>horizontal/vertical </a:t>
            </a:r>
            <a:r>
              <a:rPr lang="da-DK" dirty="0" smtClean="0"/>
              <a:t>arrangement </a:t>
            </a:r>
            <a:r>
              <a:rPr lang="da-DK" dirty="0" smtClean="0"/>
              <a:t>of entries, export a link/use the tool </a:t>
            </a:r>
            <a:endParaRPr lang="da-DK" dirty="0" smtClean="0"/>
          </a:p>
          <a:p>
            <a:r>
              <a:rPr lang="da-DK" dirty="0" smtClean="0"/>
              <a:t>externally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06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402</Words>
  <Application>Microsoft Office PowerPoint</Application>
  <PresentationFormat>On-screen Show (4:3)</PresentationFormat>
  <Paragraphs>70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 Presentation</vt:lpstr>
      <vt:lpstr>1_Blank Presentation</vt:lpstr>
      <vt:lpstr>ECO Frequency Information System (EFIS)  Overview</vt:lpstr>
      <vt:lpstr>What is EFIS – A first overview</vt:lpstr>
      <vt:lpstr>Overview &amp; general info</vt:lpstr>
      <vt:lpstr>PowerPoint Presentation</vt:lpstr>
      <vt:lpstr>Recent features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EFIS contacts in ECO</vt:lpstr>
      <vt:lpstr>Sources of information/relevant documents for detailed guidance/information on EFIS </vt:lpstr>
    </vt:vector>
  </TitlesOfParts>
  <Company>WTA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PHB</dc:creator>
  <cp:lastModifiedBy>ECO</cp:lastModifiedBy>
  <cp:revision>379</cp:revision>
  <cp:lastPrinted>2014-05-26T08:40:46Z</cp:lastPrinted>
  <dcterms:created xsi:type="dcterms:W3CDTF">2011-05-10T00:01:45Z</dcterms:created>
  <dcterms:modified xsi:type="dcterms:W3CDTF">2014-06-03T13:49:40Z</dcterms:modified>
</cp:coreProperties>
</file>